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6" r:id="rId4"/>
    <p:sldId id="258" r:id="rId5"/>
    <p:sldId id="259" r:id="rId6"/>
    <p:sldId id="267" r:id="rId7"/>
    <p:sldId id="260" r:id="rId8"/>
    <p:sldId id="268" r:id="rId9"/>
    <p:sldId id="261" r:id="rId10"/>
    <p:sldId id="269" r:id="rId11"/>
    <p:sldId id="270" r:id="rId12"/>
    <p:sldId id="271" r:id="rId13"/>
    <p:sldId id="263" r:id="rId14"/>
    <p:sldId id="273" r:id="rId15"/>
    <p:sldId id="272" r:id="rId16"/>
    <p:sldId id="274" r:id="rId17"/>
    <p:sldId id="264" r:id="rId18"/>
    <p:sldId id="275" r:id="rId19"/>
    <p:sldId id="276" r:id="rId20"/>
    <p:sldId id="265" r:id="rId21"/>
    <p:sldId id="279" r:id="rId22"/>
    <p:sldId id="277" r:id="rId23"/>
    <p:sldId id="278" r:id="rId24"/>
    <p:sldId id="281" r:id="rId25"/>
    <p:sldId id="280" r:id="rId26"/>
    <p:sldId id="282" r:id="rId27"/>
    <p:sldId id="283" r:id="rId28"/>
    <p:sldId id="295" r:id="rId2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24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45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81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1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40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49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99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18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1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30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21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05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2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0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07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02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13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41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111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1007477" y="368106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оптимального пути для мобильного</a:t>
            </a:r>
            <a:endParaRPr lang="en-US" sz="48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48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робота в </a:t>
            </a:r>
            <a:r>
              <a:rPr lang="ru-RU" sz="48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симуляционной</a:t>
            </a:r>
            <a:r>
              <a:rPr lang="ru-RU" sz="4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среде</a:t>
            </a:r>
            <a:endParaRPr lang="en-US" sz="4800" dirty="0"/>
          </a:p>
        </p:txBody>
      </p:sp>
      <p:sp>
        <p:nvSpPr>
          <p:cNvPr id="7" name="Shape 4"/>
          <p:cNvSpPr/>
          <p:nvPr/>
        </p:nvSpPr>
        <p:spPr>
          <a:xfrm>
            <a:off x="829836" y="7397532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D2F53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9013" y="7502068"/>
            <a:ext cx="196929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ru-RU" sz="1152" dirty="0">
                <a:solidFill>
                  <a:srgbClr val="3C3838"/>
                </a:solidFill>
                <a:latin typeface="Roboto" pitchFamily="34" charset="0"/>
                <a:ea typeface="Roboto" pitchFamily="34" charset="-122"/>
              </a:rPr>
              <a:t>ГХ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6323" y="7380863"/>
            <a:ext cx="228421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Георгий </a:t>
            </a:r>
            <a:r>
              <a:rPr lang="ru-RU" sz="1600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Хроян</a:t>
            </a:r>
            <a:endParaRPr lang="en-US" sz="16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5F6DD9F-CBA9-4CAA-8E7F-45063BA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77" y="61110"/>
            <a:ext cx="3915321" cy="28197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en-US" sz="3600" dirty="0">
                <a:latin typeface="Raleway" pitchFamily="2" charset="-52"/>
              </a:rPr>
              <a:t>D*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FDEDD2-BCC5-4F3A-8D34-817C39E90B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58290"/>
            <a:ext cx="8458200" cy="5210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163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60" y="-20964"/>
            <a:ext cx="689604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RRT</a:t>
            </a:r>
          </a:p>
          <a:p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Алгоритм </a:t>
            </a:r>
            <a:r>
              <a:rPr lang="en-US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RRT</a:t>
            </a:r>
            <a:r>
              <a:rPr lang="ru-RU" dirty="0">
                <a:solidFill>
                  <a:srgbClr val="0D0D0D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– алгоритм основанный на выращивании случайного дерева, он начинается со случайной выборки узлов в пространстве, а затем выращивает ближайший узел по направлению к этой выборке.</a:t>
            </a:r>
          </a:p>
          <a:p>
            <a:endParaRPr lang="ru-RU" sz="180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B7ACA82-16F4-4CFC-8B8A-C5BE89FB7B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89" y="3066868"/>
            <a:ext cx="3227015" cy="198516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1B84FB1-2AF1-4709-88FF-E34F35AB86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90" y="375197"/>
            <a:ext cx="3227015" cy="198516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A1BA4C8-07D1-497B-B00B-31E17E5513E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90" y="5758540"/>
            <a:ext cx="3227014" cy="1985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D1A0EC-2203-4110-871C-C61EA35B5747}"/>
              </a:ext>
            </a:extLst>
          </p:cNvPr>
          <p:cNvSpPr txBox="1"/>
          <p:nvPr/>
        </p:nvSpPr>
        <p:spPr>
          <a:xfrm>
            <a:off x="11776668" y="375197"/>
            <a:ext cx="2260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выбираем случайную точку в окружающей среде (звезда), провод линию между начальным узлом и этой точкой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0F110B-2F5C-4FD8-83F4-6DF228E6D34F}"/>
                  </a:ext>
                </a:extLst>
              </p:cNvPr>
              <p:cNvSpPr txBox="1"/>
              <p:nvPr/>
            </p:nvSpPr>
            <p:spPr>
              <a:xfrm>
                <a:off x="11776668" y="3066868"/>
                <a:ext cx="226087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Помещаем новую точку на расстоянии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ru-RU" sz="18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вдоль этой линии, при условии, что это не приводит к столкновению.</a:t>
                </a:r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0F110B-2F5C-4FD8-83F4-6DF228E6D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6668" y="3066868"/>
                <a:ext cx="2260879" cy="2031325"/>
              </a:xfrm>
              <a:prstGeom prst="rect">
                <a:avLst/>
              </a:prstGeom>
              <a:blipFill>
                <a:blip r:embed="rId6"/>
                <a:stretch>
                  <a:fillRect l="-2426" t="-1502" r="-2156" b="-39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AC02903-5C6F-4F3A-BB38-579E350F48DE}"/>
              </a:ext>
            </a:extLst>
          </p:cNvPr>
          <p:cNvSpPr txBox="1"/>
          <p:nvPr/>
        </p:nvSpPr>
        <p:spPr>
          <a:xfrm>
            <a:off x="11857055" y="5762334"/>
            <a:ext cx="2260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каждом шаге повторяем это действие, до тех пор, пока не достигнем цели.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B39E0A-0DEB-40C4-B9A4-CE91312784DA}"/>
              </a:ext>
            </a:extLst>
          </p:cNvPr>
          <p:cNvSpPr txBox="1"/>
          <p:nvPr/>
        </p:nvSpPr>
        <p:spPr>
          <a:xfrm>
            <a:off x="76787" y="3367529"/>
            <a:ext cx="32255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Плюсы алгоритма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Хорошо подходит для поиска путей в пространствах состояний с большим количеством измерений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Не требует заранее заданной карты окружающей среды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ru-RU" b="0" i="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121445-636E-43FD-8855-79C6EDF36AAB}"/>
              </a:ext>
            </a:extLst>
          </p:cNvPr>
          <p:cNvSpPr txBox="1"/>
          <p:nvPr/>
        </p:nvSpPr>
        <p:spPr>
          <a:xfrm>
            <a:off x="3814714" y="3367529"/>
            <a:ext cx="32255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Минусы алгоритма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Может потребовать много времени для нахождения пути в некоторых случаях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Не гарантирует нахождение оптимального пути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A95CCBB4-AC68-4F14-B66B-896CD71E5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27" y="3367529"/>
            <a:ext cx="555427" cy="555427"/>
          </a:xfrm>
          <a:prstGeom prst="rect">
            <a:avLst/>
          </a:prstGeom>
        </p:spPr>
      </p:pic>
      <p:pic>
        <p:nvPicPr>
          <p:cNvPr id="36" name="Image 2" descr="preencoded.png">
            <a:extLst>
              <a:ext uri="{FF2B5EF4-FFF2-40B4-BE49-F238E27FC236}">
                <a16:creationId xmlns:a16="http://schemas.microsoft.com/office/drawing/2014/main" id="{2AC4407B-C9F6-4B5E-872E-37E247297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4654" y="3367528"/>
            <a:ext cx="555427" cy="5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9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en-US" sz="3600" dirty="0">
                <a:latin typeface="Raleway" pitchFamily="2" charset="-52"/>
              </a:rPr>
              <a:t>D*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06A51D-0034-48BB-8873-71A6C0B46FF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25" y="1558290"/>
            <a:ext cx="7727208" cy="5113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531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0" y="51194"/>
            <a:ext cx="99427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Генетический алгоритм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2B636-C43A-47BD-AC30-FEBA50C225DA}"/>
              </a:ext>
            </a:extLst>
          </p:cNvPr>
          <p:cNvSpPr txBox="1"/>
          <p:nvPr/>
        </p:nvSpPr>
        <p:spPr>
          <a:xfrm>
            <a:off x="0" y="748508"/>
            <a:ext cx="6712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GA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– это эвристический метод решения оптимизационных задач, который был вдохновлён теорией Дарвина о естественном отборе. В нём решение задачи представляется в виде набора генов (свойств), которые вместе образуют хромосому (особь). 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1CCBA1-EC99-4694-B58C-BE995C56C0FC}"/>
              </a:ext>
            </a:extLst>
          </p:cNvPr>
          <p:cNvSpPr txBox="1"/>
          <p:nvPr/>
        </p:nvSpPr>
        <p:spPr>
          <a:xfrm>
            <a:off x="40194" y="2190541"/>
            <a:ext cx="72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40477F2-66F8-4CD8-A83D-32F66056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0698"/>
            <a:ext cx="8370277" cy="62777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CD6BB0-2C03-4D0C-A12A-D3EBC979417C}"/>
              </a:ext>
            </a:extLst>
          </p:cNvPr>
          <p:cNvSpPr txBox="1"/>
          <p:nvPr/>
        </p:nvSpPr>
        <p:spPr>
          <a:xfrm>
            <a:off x="8239708" y="1059205"/>
            <a:ext cx="322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Плюсы алгоритма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Может найти приближенное к оптимальному решение в большом пространстве поиска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Может использоваться для оптимизации функций с большим числом параметров </a:t>
            </a:r>
            <a:endParaRPr lang="ru-RU" b="0" i="0" dirty="0">
              <a:solidFill>
                <a:srgbClr val="0D0D0D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9F416-F4D7-45AE-9174-8DBB02D8128B}"/>
              </a:ext>
            </a:extLst>
          </p:cNvPr>
          <p:cNvSpPr txBox="1"/>
          <p:nvPr/>
        </p:nvSpPr>
        <p:spPr>
          <a:xfrm>
            <a:off x="8239588" y="4519719"/>
            <a:ext cx="32255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Минусы алгоритма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Требует большого количества вычислительных ресурсов для точного результата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Не гарантирует нахождение оптимального решения, особенно в сложных пространствах поиска </a:t>
            </a:r>
          </a:p>
        </p:txBody>
      </p:sp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417042D2-CE40-4A7F-8F33-A3402A4A6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648" y="1059205"/>
            <a:ext cx="555427" cy="555427"/>
          </a:xfrm>
          <a:prstGeom prst="rect">
            <a:avLst/>
          </a:prstGeom>
        </p:spPr>
      </p:pic>
      <p:pic>
        <p:nvPicPr>
          <p:cNvPr id="26" name="Image 2" descr="preencoded.png">
            <a:extLst>
              <a:ext uri="{FF2B5EF4-FFF2-40B4-BE49-F238E27FC236}">
                <a16:creationId xmlns:a16="http://schemas.microsoft.com/office/drawing/2014/main" id="{CBA38B75-6388-4FAB-BC0A-AA869297D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88" y="4484125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</a:t>
            </a:r>
            <a:r>
              <a:rPr lang="en-US" sz="3600" dirty="0">
                <a:latin typeface="Raleway" pitchFamily="2" charset="-52"/>
              </a:rPr>
              <a:t>GA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ADD5DA-8FA6-44D5-9100-2CA0B7C0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78" y="1620157"/>
            <a:ext cx="7504191" cy="503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4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84661" y="1355465"/>
            <a:ext cx="99427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Оптимизации</a:t>
            </a: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Муравьиной</a:t>
            </a: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00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Колонии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215900" y="1222255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4"/>
              <p:cNvSpPr/>
              <p:nvPr/>
            </p:nvSpPr>
            <p:spPr>
              <a:xfrm>
                <a:off x="984661" y="2547160"/>
                <a:ext cx="12661077" cy="725964"/>
              </a:xfrm>
              <a:prstGeom prst="rect">
                <a:avLst/>
              </a:prstGeom>
              <a:noFill/>
              <a:ln/>
            </p:spPr>
            <p:txBody>
              <a:bodyPr wrap="square" numCol="2" rtlCol="0" anchor="t"/>
              <a:lstStyle/>
              <a:p>
                <a:pPr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Алгоритм оптимизации колонии муравьев - это вероятностный метод решения вычислительных задач путем моделирования поведения муравьев и их колоний. </a:t>
                </a:r>
                <a:endParaRPr lang="en-US" sz="1800" dirty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Алгоритм ACO разбит на 3 этапа. </a:t>
                </a:r>
                <a:endParaRPr lang="en-US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Фаза 1 – Муравей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Прямого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поиска.</a:t>
                </a:r>
                <a:endPara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Фаза 2 – Муравей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Обратного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поиска.</a:t>
                </a:r>
                <a:endParaRPr lang="ru-RU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Фаза 3 – Муравей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решения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800"/>
                  </a:spcAft>
                </a:pPr>
                <a:r>
                  <a:rPr lang="ru-RU" dirty="0"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Функции оценки используемые в этом алгоритме.</a:t>
                </a: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d>
                          <m: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ru-RU" sz="24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ru-RU" sz="24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Λ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sz="2400" i="1">
                                          <a:effectLst/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Вероятность перехода муравья по ребру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i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j</m:t>
                      </m:r>
                    </m:oMath>
                  </m:oMathPara>
                </a14:m>
                <a:endParaRPr lang="ru-RU" sz="24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Segoe UI" panose="020B0502040204020203" pitchFamily="34" charset="0"/>
                </a:endParaRPr>
              </a:p>
              <a:p>
                <a:pPr lvl="1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τ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←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ρ</m:t>
                          </m:r>
                        </m:e>
                      </m:d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τ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ru-RU" sz="24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ru-RU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, обновление феромона для ребра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→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spcAft>
                    <a:spcPts val="800"/>
                  </a:spcAft>
                </a:pPr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800"/>
                  </a:spcAft>
                  <a:buFont typeface="+mj-lt"/>
                  <a:buAutoNum type="arabicPeriod"/>
                </a:pPr>
                <a:endParaRPr lang="ru-RU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61" y="2547160"/>
                <a:ext cx="12661077" cy="725964"/>
              </a:xfrm>
              <a:prstGeom prst="rect">
                <a:avLst/>
              </a:prstGeom>
              <a:blipFill>
                <a:blip r:embed="rId3"/>
                <a:stretch>
                  <a:fillRect l="-434" t="-4202" b="-564706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79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</a:t>
            </a:r>
            <a:r>
              <a:rPr lang="en-US" sz="3600" dirty="0">
                <a:latin typeface="Raleway" pitchFamily="2" charset="-52"/>
              </a:rPr>
              <a:t>ACO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1127EEE-5C8A-46E6-8F83-B2795F4E1E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1610758"/>
            <a:ext cx="7518490" cy="50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47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2"/>
          <p:cNvSpPr/>
          <p:nvPr/>
        </p:nvSpPr>
        <p:spPr>
          <a:xfrm>
            <a:off x="642699" y="3131700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Выбор алгоритма для реализации</a:t>
            </a:r>
            <a:endParaRPr lang="en-US" sz="4374" dirty="0">
              <a:solidFill>
                <a:srgbClr val="1B1B27"/>
              </a:solidFill>
              <a:latin typeface="Raleway" pitchFamily="34" charset="0"/>
            </a:endParaRPr>
          </a:p>
          <a:p>
            <a:pPr>
              <a:lnSpc>
                <a:spcPts val="5468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Для реализации был выбран алгоритм А* по следующим причинам:</a:t>
            </a: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Полная информация о препятствиях: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Известны начальная и конечная точки: 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Статичная среда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Оптимальность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Эффективность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Простота реализации и настройки</a:t>
            </a:r>
            <a:endParaRPr kumimoji="0" lang="en-US" altLang="ru-RU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Также, для сравнения, был реализован алгоритм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RRT</a:t>
            </a: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ts val="5468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 </a:t>
            </a:r>
            <a:endParaRPr lang="en-US" sz="4374" dirty="0"/>
          </a:p>
        </p:txBody>
      </p:sp>
      <p:sp>
        <p:nvSpPr>
          <p:cNvPr id="9" name="Text 6"/>
          <p:cNvSpPr/>
          <p:nvPr/>
        </p:nvSpPr>
        <p:spPr>
          <a:xfrm>
            <a:off x="1095077" y="2870954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1079599" y="4373285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1077456" y="5875615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B2A22AC-D057-467B-AD9E-44149074CE90}"/>
              </a:ext>
            </a:extLst>
          </p:cNvPr>
          <p:cNvSpPr/>
          <p:nvPr/>
        </p:nvSpPr>
        <p:spPr>
          <a:xfrm>
            <a:off x="642698" y="722114"/>
            <a:ext cx="1145405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Изначально доступные данные среды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</a:rPr>
              <a:t>: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68310-34A7-4A6A-B5DF-AEA719AB81BB}"/>
              </a:ext>
            </a:extLst>
          </p:cNvPr>
          <p:cNvSpPr txBox="1"/>
          <p:nvPr/>
        </p:nvSpPr>
        <p:spPr>
          <a:xfrm>
            <a:off x="642699" y="1514037"/>
            <a:ext cx="7844076" cy="165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Координаты начального положения робота, его угол поворота.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Координаты препятствий, их углы поворотов.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Координаты целевой точки.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Размеры среды.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9" name="Text 6"/>
          <p:cNvSpPr/>
          <p:nvPr/>
        </p:nvSpPr>
        <p:spPr>
          <a:xfrm>
            <a:off x="1095077" y="2870954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1079599" y="4373285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1077456" y="5875615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B2A22AC-D057-467B-AD9E-44149074CE90}"/>
              </a:ext>
            </a:extLst>
          </p:cNvPr>
          <p:cNvSpPr/>
          <p:nvPr/>
        </p:nvSpPr>
        <p:spPr>
          <a:xfrm>
            <a:off x="642698" y="722114"/>
            <a:ext cx="1145405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Среда </a:t>
            </a:r>
            <a:r>
              <a:rPr lang="en-US" sz="4374" dirty="0" err="1">
                <a:solidFill>
                  <a:srgbClr val="1B1B27"/>
                </a:solidFill>
                <a:latin typeface="Raleway" pitchFamily="34" charset="0"/>
              </a:rPr>
              <a:t>Webots</a:t>
            </a:r>
            <a:endParaRPr lang="en-US" sz="4374" dirty="0">
              <a:solidFill>
                <a:srgbClr val="1B1B27"/>
              </a:solidFill>
              <a:latin typeface="Raleway" pitchFamily="34" charset="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68310-34A7-4A6A-B5DF-AEA719AB81BB}"/>
              </a:ext>
            </a:extLst>
          </p:cNvPr>
          <p:cNvSpPr txBox="1"/>
          <p:nvPr/>
        </p:nvSpPr>
        <p:spPr>
          <a:xfrm>
            <a:off x="642698" y="2249500"/>
            <a:ext cx="9695102" cy="448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Webots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это среда моделирования робототехники. Она предлагает обширный набор инструментов для проектирования робототехнических систем и проведения экспериментов в виртуальных средах.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возможности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Моделирование роботов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Физическое моделирование</a:t>
            </a: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Программирование роботов</a:t>
            </a: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Визуализация</a:t>
            </a: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4070AB-A534-4E62-A70D-765D3820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152" y="3594919"/>
            <a:ext cx="9122784" cy="4561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BB0852-704D-4AF3-B6F4-E7FB730B60EC}"/>
              </a:ext>
            </a:extLst>
          </p:cNvPr>
          <p:cNvSpPr txBox="1"/>
          <p:nvPr/>
        </p:nvSpPr>
        <p:spPr>
          <a:xfrm>
            <a:off x="10592581" y="2249500"/>
            <a:ext cx="3008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целом,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Webots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мощный инструмент, который может значительно упростить и ускорить процесс разработки и тестирования робототехнических систем.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142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9" name="Text 6"/>
          <p:cNvSpPr/>
          <p:nvPr/>
        </p:nvSpPr>
        <p:spPr>
          <a:xfrm>
            <a:off x="1095077" y="2870954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1079599" y="4373285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1077456" y="5875615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B2A22AC-D057-467B-AD9E-44149074CE90}"/>
              </a:ext>
            </a:extLst>
          </p:cNvPr>
          <p:cNvSpPr/>
          <p:nvPr/>
        </p:nvSpPr>
        <p:spPr>
          <a:xfrm>
            <a:off x="642698" y="722114"/>
            <a:ext cx="1145405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Реализация</a:t>
            </a:r>
            <a:endParaRPr lang="en-US" sz="4374" dirty="0">
              <a:solidFill>
                <a:srgbClr val="1B1B27"/>
              </a:solidFill>
              <a:latin typeface="Raleway" pitchFamily="34" charset="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68310-34A7-4A6A-B5DF-AEA719AB81BB}"/>
              </a:ext>
            </a:extLst>
          </p:cNvPr>
          <p:cNvSpPr txBox="1"/>
          <p:nvPr/>
        </p:nvSpPr>
        <p:spPr>
          <a:xfrm>
            <a:off x="642698" y="1774004"/>
            <a:ext cx="9695102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среды для моделирования была выбрана прямоугольная область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RectangleArena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доступная в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Webots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препятствий будут выступать ящики разных размеров расположенные внутри области в произвольном порядке. В качестве робота была выбрана модель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Epuck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в качестве указателя целевой точки был выбран объект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9997A0-4125-4665-BA19-DDAF27BBEB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2617" y="3536780"/>
            <a:ext cx="3047606" cy="257843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5FC689-F035-44C5-8D94-3BEA15F8D6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30340" y="3525693"/>
            <a:ext cx="3047607" cy="25780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988D2D-0B17-44A6-878C-E2505657FB2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718064" y="3525266"/>
            <a:ext cx="3047606" cy="25784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15267B-6566-4F98-AFE9-0311284C74E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1405787" y="3505419"/>
            <a:ext cx="3047607" cy="2578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38CFCA-027A-4B46-88D6-A2490CF40FB4}"/>
              </a:ext>
            </a:extLst>
          </p:cNvPr>
          <p:cNvSpPr txBox="1"/>
          <p:nvPr/>
        </p:nvSpPr>
        <p:spPr>
          <a:xfrm>
            <a:off x="342618" y="6103702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Область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C52A0F-448A-4CE0-B863-3EE2AEF93789}"/>
              </a:ext>
            </a:extLst>
          </p:cNvPr>
          <p:cNvSpPr txBox="1"/>
          <p:nvPr/>
        </p:nvSpPr>
        <p:spPr>
          <a:xfrm>
            <a:off x="3922113" y="6115216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Препятствия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22DDAE-ED36-4CBF-9512-DF8F4D9BB852}"/>
              </a:ext>
            </a:extLst>
          </p:cNvPr>
          <p:cNvSpPr txBox="1"/>
          <p:nvPr/>
        </p:nvSpPr>
        <p:spPr>
          <a:xfrm>
            <a:off x="7774816" y="6080577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Робот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812D0-D37D-4E96-B65B-AF9345D24859}"/>
              </a:ext>
            </a:extLst>
          </p:cNvPr>
          <p:cNvSpPr txBox="1"/>
          <p:nvPr/>
        </p:nvSpPr>
        <p:spPr>
          <a:xfrm>
            <a:off x="11462539" y="6048311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Указатель целевой точки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686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649248" y="25991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Введение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54" y="2360969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1654" y="313856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Актуальность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51654" y="3618984"/>
            <a:ext cx="354254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Робототехника — динамично развивающаяся область.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Мобильные роботы востребованы в медицине, логистике, промышленности и других сферах.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Автономное перемещение роботов — ключевая задача.</a:t>
            </a: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6648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1440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Цель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3624501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Разработка модели робота для прохождения по оптимальному маршруту в условиях помещения с препятствиями.</a:t>
            </a: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620" y="2360969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82620" y="313856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Задачи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10482620" y="3618984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Анализ существующих алгоритмов.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Выбор и обоснование алгоритма.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Реализация модели робота в </a:t>
            </a:r>
            <a:r>
              <a:rPr lang="ru-RU" sz="180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Webots</a:t>
            </a: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Сравнение разработанного алгоритма с другими подходами.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905B4-478C-4919-A979-FDF171705A01}"/>
              </a:ext>
            </a:extLst>
          </p:cNvPr>
          <p:cNvSpPr txBox="1"/>
          <p:nvPr/>
        </p:nvSpPr>
        <p:spPr>
          <a:xfrm>
            <a:off x="753626" y="506598"/>
            <a:ext cx="11178791" cy="25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Программная реализация кода разделена на несколько частей: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Инициализация объектов.</a:t>
            </a:r>
            <a:endParaRPr lang="ru-RU" sz="1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2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Дискретизация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2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Нахождение пути.</a:t>
            </a:r>
            <a:endParaRPr lang="ru-RU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Следование найденному пути.</a:t>
            </a:r>
            <a:endParaRPr lang="ru-RU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1-3 части выполняются на устройстве передатчике, а само управление осуществляет приёмник, на основе команд, получаемых от передатчика в режиме реального времени.</a:t>
            </a:r>
            <a:endParaRPr lang="ru-RU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CBCA64-10F2-43A8-88BD-89CA80F847DE}"/>
              </a:ext>
            </a:extLst>
          </p:cNvPr>
          <p:cNvSpPr txBox="1"/>
          <p:nvPr/>
        </p:nvSpPr>
        <p:spPr>
          <a:xfrm>
            <a:off x="753626" y="3338926"/>
            <a:ext cx="1378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первом этапе происходит инициализация всех объектов среды и их данные ( размеры объектов, координаты положения и т.д. ) сохраняются в соответствующие переменные.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31BEAAB-20F0-4B9B-99A3-8CDA36AE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04" y="4262256"/>
            <a:ext cx="9809703" cy="36282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75820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83F95-25D1-4FB3-80C4-490FF8968BC6}"/>
              </a:ext>
            </a:extLst>
          </p:cNvPr>
          <p:cNvSpPr txBox="1"/>
          <p:nvPr/>
        </p:nvSpPr>
        <p:spPr>
          <a:xfrm>
            <a:off x="406400" y="228600"/>
            <a:ext cx="1071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этапе дискретизации создаётся представление среды в виде сетки ( двумерной матрицы ).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Все координаты объектов переводятся в индексы сетки посредством простого преобразования.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A4DA4-C663-4AC0-8D4F-B97C626E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2509036"/>
            <a:ext cx="6418106" cy="43634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604F25-DA24-43C4-B028-FFB4A59C9D6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93922" y="2487551"/>
            <a:ext cx="6403279" cy="4363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F54FE-E0AA-4898-98A6-7D317FEF73A4}"/>
              </a:ext>
            </a:extLst>
          </p:cNvPr>
          <p:cNvSpPr txBox="1"/>
          <p:nvPr/>
        </p:nvSpPr>
        <p:spPr>
          <a:xfrm>
            <a:off x="406400" y="2015121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Пример дискретизации области среды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1725B3-80F2-4959-B414-9F8F4D2A3E30}"/>
                  </a:ext>
                </a:extLst>
              </p:cNvPr>
              <p:cNvSpPr txBox="1"/>
              <p:nvPr/>
            </p:nvSpPr>
            <p:spPr>
              <a:xfrm>
                <a:off x="2168838" y="882349"/>
                <a:ext cx="94814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=целая часть от   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𝑜𝑏𝑗𝑒𝑐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  <m:f>
                            <m:fPr>
                              <m:type m:val="li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2 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1725B3-80F2-4959-B414-9F8F4D2A3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838" y="882349"/>
                <a:ext cx="9481458" cy="369332"/>
              </a:xfrm>
              <a:prstGeom prst="rect">
                <a:avLst/>
              </a:prstGeom>
              <a:blipFill>
                <a:blip r:embed="rId5"/>
                <a:stretch>
                  <a:fillRect t="-118333" b="-18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28535-6770-440B-A833-9C8C55BBC48A}"/>
                  </a:ext>
                </a:extLst>
              </p:cNvPr>
              <p:cNvSpPr txBox="1"/>
              <p:nvPr/>
            </p:nvSpPr>
            <p:spPr>
              <a:xfrm>
                <a:off x="2124388" y="1205730"/>
                <a:ext cx="9481458" cy="965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=целая часть от   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𝑜𝑏𝑗𝑒𝑐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2 </m:t>
                          </m:r>
                        </m:e>
                      </m:d>
                    </m:oMath>
                  </m:oMathPara>
                </a14:m>
                <a:endParaRPr lang="ru-RU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=  целая часть от (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𝐴𝑟𝑒𝑛𝑎𝑆𝑖𝑧𝑒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/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𝐶𝑒𝑙𝑙𝑆𝑖𝑧𝑒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) ∗ 2</m:t>
                    </m:r>
                  </m:oMath>
                </a14:m>
                <a:r>
                  <a:rPr lang="ru-RU" dirty="0"/>
                  <a:t> – размер сетки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𝐶𝑒𝑙𝑙𝑆𝑖𝑧𝑒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размер каждой ячейки сетки, выбирается на основе размеров арены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28535-6770-440B-A833-9C8C55BBC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388" y="1205730"/>
                <a:ext cx="9481458" cy="965008"/>
              </a:xfrm>
              <a:prstGeom prst="rect">
                <a:avLst/>
              </a:prstGeom>
              <a:blipFill>
                <a:blip r:embed="rId6"/>
                <a:stretch>
                  <a:fillRect b="-9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74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64E2D-3D3D-4024-9FF8-0F9B16E39705}"/>
              </a:ext>
            </a:extLst>
          </p:cNvPr>
          <p:cNvSpPr txBox="1"/>
          <p:nvPr/>
        </p:nvSpPr>
        <p:spPr>
          <a:xfrm>
            <a:off x="698500" y="406400"/>
            <a:ext cx="1323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третьем этапе строится путь от начальной точки до конечной. Полученный путь представляет из себя два списка индексов сетки, а также углов движения. Целочисленные индексы сетки переводятся обратно в координаты среды следующим преобразованием.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2DEC76-D384-4E10-BE78-16A07DDC1ED2}"/>
                  </a:ext>
                </a:extLst>
              </p:cNvPr>
              <p:cNvSpPr txBox="1"/>
              <p:nvPr/>
            </p:nvSpPr>
            <p:spPr>
              <a:xfrm>
                <a:off x="-355600" y="1329730"/>
                <a:ext cx="7315200" cy="948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𝐷𝑒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𝑇𝑟𝑎𝑗𝑒𝑐𝑡𝑜𝑟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]–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2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𝐶𝑒𝑙𝑙𝑆𝑖𝑧𝑒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4 </m:t>
                          </m:r>
                        </m:e>
                      </m:d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𝐷𝑒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𝑇𝑟𝑎𝑗𝑒𝑐𝑡𝑜𝑟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–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2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𝐶𝑒𝑙𝑙𝑆𝑖𝑧𝑒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4 </m:t>
                          </m:r>
                        </m:e>
                      </m:d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2DEC76-D384-4E10-BE78-16A07DDC1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5600" y="1329730"/>
                <a:ext cx="7315200" cy="948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DFCB3B-37EE-411A-A184-D9001D5EE726}"/>
                  </a:ext>
                </a:extLst>
              </p:cNvPr>
              <p:cNvSpPr txBox="1"/>
              <p:nvPr/>
            </p:nvSpPr>
            <p:spPr>
              <a:xfrm>
                <a:off x="609600" y="2278067"/>
                <a:ext cx="9652000" cy="688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arctan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𝑇𝑟𝑎𝑗𝑒𝑐𝑡𝑜𝑟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–функция,которая находит угол между положительным направлением оси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и точкой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DFCB3B-37EE-411A-A184-D9001D5EE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278067"/>
                <a:ext cx="9652000" cy="688394"/>
              </a:xfrm>
              <a:prstGeom prst="rect">
                <a:avLst/>
              </a:prstGeom>
              <a:blipFill>
                <a:blip r:embed="rId4"/>
                <a:stretch>
                  <a:fillRect r="-14782" b="-6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E0C654-1F64-42CC-97A4-2EEB43058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034471"/>
            <a:ext cx="11391900" cy="3750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21514F-15C9-49F7-B513-8614E0665F6B}"/>
              </a:ext>
            </a:extLst>
          </p:cNvPr>
          <p:cNvSpPr txBox="1"/>
          <p:nvPr/>
        </p:nvSpPr>
        <p:spPr>
          <a:xfrm>
            <a:off x="698500" y="6973510"/>
            <a:ext cx="13233400" cy="106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 последнем этапе передатчик на основе полученной пути отправляет команды приёмнику робота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до достижения конечной точки.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9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17B5CC-C273-412E-92AB-A86EDE75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07" y="646336"/>
            <a:ext cx="5748393" cy="7216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A123BF-60F1-4CA4-B4FE-8F3AD5EB091C}"/>
              </a:ext>
            </a:extLst>
          </p:cNvPr>
          <p:cNvSpPr txBox="1"/>
          <p:nvPr/>
        </p:nvSpPr>
        <p:spPr>
          <a:xfrm>
            <a:off x="3259258" y="83990"/>
            <a:ext cx="8154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Блок схема всего процесс</a:t>
            </a:r>
            <a:r>
              <a:rPr lang="en-US" sz="4400" dirty="0"/>
              <a:t>a.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916516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123BF-60F1-4CA4-B4FE-8F3AD5EB091C}"/>
              </a:ext>
            </a:extLst>
          </p:cNvPr>
          <p:cNvSpPr txBox="1"/>
          <p:nvPr/>
        </p:nvSpPr>
        <p:spPr>
          <a:xfrm>
            <a:off x="-1" y="-82087"/>
            <a:ext cx="12329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Roboto" panose="02000000000000000000" pitchFamily="2" charset="0"/>
                <a:ea typeface="Roboto" panose="02000000000000000000" pitchFamily="2" charset="0"/>
              </a:rPr>
              <a:t>Пример нахождения пути в тестовой среде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63BD6C-7778-4C8C-A32C-22C10D1F49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65" y="769441"/>
            <a:ext cx="5051013" cy="34334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981F0D-C855-46D2-B6D0-FAD8F37746F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22" y="5046187"/>
            <a:ext cx="2988815" cy="25020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FCE37C0-5E50-4490-8004-A92507954CB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80" y="5046187"/>
            <a:ext cx="2989198" cy="2502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B9263-DB21-44C7-8603-25715FE68257}"/>
              </a:ext>
            </a:extLst>
          </p:cNvPr>
          <p:cNvSpPr txBox="1"/>
          <p:nvPr/>
        </p:nvSpPr>
        <p:spPr>
          <a:xfrm>
            <a:off x="1670822" y="4691928"/>
            <a:ext cx="146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A* Path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51E77-269E-4756-A651-290A1596D25D}"/>
              </a:ext>
            </a:extLst>
          </p:cNvPr>
          <p:cNvSpPr txBox="1"/>
          <p:nvPr/>
        </p:nvSpPr>
        <p:spPr>
          <a:xfrm>
            <a:off x="9970380" y="4676855"/>
            <a:ext cx="146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RRT Path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34E2B-93D6-4D32-A019-343B88A47962}"/>
              </a:ext>
            </a:extLst>
          </p:cNvPr>
          <p:cNvSpPr txBox="1"/>
          <p:nvPr/>
        </p:nvSpPr>
        <p:spPr>
          <a:xfrm>
            <a:off x="5188889" y="4214122"/>
            <a:ext cx="356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Тестовая среда</a:t>
            </a:r>
          </a:p>
        </p:txBody>
      </p:sp>
    </p:spTree>
    <p:extLst>
      <p:ext uri="{BB962C8B-B14F-4D97-AF65-F5344CB8AC3E}">
        <p14:creationId xmlns:p14="http://schemas.microsoft.com/office/powerpoint/2010/main" val="59227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819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5819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240347" y="13981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ru-RU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Сравнение </a:t>
            </a:r>
            <a:r>
              <a:rPr lang="en-US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A* </a:t>
            </a:r>
            <a:r>
              <a:rPr lang="ru-RU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 </a:t>
            </a:r>
            <a:r>
              <a:rPr lang="en-US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RRT</a:t>
            </a:r>
            <a:r>
              <a:rPr lang="ru-RU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6036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1BF92B3-5F89-46D9-8878-867CE3196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63933"/>
              </p:ext>
            </p:extLst>
          </p:nvPr>
        </p:nvGraphicFramePr>
        <p:xfrm>
          <a:off x="323848" y="1914599"/>
          <a:ext cx="12706350" cy="19966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17296">
                  <a:extLst>
                    <a:ext uri="{9D8B030D-6E8A-4147-A177-3AD203B41FA5}">
                      <a16:colId xmlns:a16="http://schemas.microsoft.com/office/drawing/2014/main" val="210282437"/>
                    </a:ext>
                  </a:extLst>
                </a:gridCol>
                <a:gridCol w="3002179">
                  <a:extLst>
                    <a:ext uri="{9D8B030D-6E8A-4147-A177-3AD203B41FA5}">
                      <a16:colId xmlns:a16="http://schemas.microsoft.com/office/drawing/2014/main" val="843225615"/>
                    </a:ext>
                  </a:extLst>
                </a:gridCol>
                <a:gridCol w="3302262">
                  <a:extLst>
                    <a:ext uri="{9D8B030D-6E8A-4147-A177-3AD203B41FA5}">
                      <a16:colId xmlns:a16="http://schemas.microsoft.com/office/drawing/2014/main" val="2007523250"/>
                    </a:ext>
                  </a:extLst>
                </a:gridCol>
                <a:gridCol w="3884613">
                  <a:extLst>
                    <a:ext uri="{9D8B030D-6E8A-4147-A177-3AD203B41FA5}">
                      <a16:colId xmlns:a16="http://schemas.microsoft.com/office/drawing/2014/main" val="870946828"/>
                    </a:ext>
                  </a:extLst>
                </a:gridCol>
              </a:tblGrid>
              <a:tr h="7500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Количество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симуляций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Минимальная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длина</a:t>
                      </a:r>
                      <a:r>
                        <a:rPr lang="ru-RU" sz="2000" dirty="0">
                          <a:effectLst/>
                        </a:rPr>
                        <a:t> ( м. )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Максимальная длина</a:t>
                      </a:r>
                      <a:r>
                        <a:rPr lang="ru-RU" sz="2000">
                          <a:effectLst/>
                        </a:rPr>
                        <a:t> ( м. 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Средняя</a:t>
                      </a:r>
                      <a:endParaRPr lang="ru-RU" sz="1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Длина</a:t>
                      </a:r>
                      <a:r>
                        <a:rPr lang="ru-RU" sz="2000">
                          <a:effectLst/>
                        </a:rPr>
                        <a:t> ( м. 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8853691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10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0.56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0.77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highlight>
                            <a:srgbClr val="D3D3D3"/>
                          </a:highlight>
                        </a:rPr>
                        <a:t>0.63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5053421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25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0.55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0.80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0.65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57362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50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  0.537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0.83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0.66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8187744"/>
                  </a:ext>
                </a:extLst>
              </a:tr>
              <a:tr h="289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100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  0.532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1.6</a:t>
                      </a:r>
                      <a:r>
                        <a:rPr lang="ru-RU" sz="2000">
                          <a:effectLst/>
                        </a:rPr>
                        <a:t>6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0.67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94278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19FCAA6-2FDA-46CC-B576-9164EBCDE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48" y="1268268"/>
            <a:ext cx="91694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Максимальная, минимальная и средняя длина пути, полученной алгоритмом 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RRT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при разных количествах симуляций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в среде из прошлого слайда.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92062-A3C7-4623-ADE2-6CBAFB06CB86}"/>
              </a:ext>
            </a:extLst>
          </p:cNvPr>
          <p:cNvSpPr txBox="1"/>
          <p:nvPr/>
        </p:nvSpPr>
        <p:spPr>
          <a:xfrm>
            <a:off x="240347" y="4092059"/>
            <a:ext cx="13285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Путь найденный алгоритмом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A* - 0.524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м. 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Сравнивая значения таблицы и длину пути полученной при использования алгоритма А*, видим, что при данной конфигурации среды, алгоритм А* более предпочтителен для использования, нежели 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RRT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5AE89-8229-4769-82EB-6F80DDFF8591}"/>
              </a:ext>
            </a:extLst>
          </p:cNvPr>
          <p:cNvSpPr txBox="1"/>
          <p:nvPr/>
        </p:nvSpPr>
        <p:spPr>
          <a:xfrm>
            <a:off x="240347" y="4908631"/>
            <a:ext cx="7381874" cy="2830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Максимальное, минимальное и среднее время, затраченное на планирование маршрута с использованием алгоритмов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RRT</a:t>
            </a: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и </a:t>
            </a:r>
            <a:r>
              <a:rPr lang="en-US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</a:t>
            </a:r>
            <a:r>
              <a:rPr lang="ru-RU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 за 100 симуляций.</a:t>
            </a:r>
            <a:endParaRPr lang="en-US" sz="18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6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FD7E98E8-5B4B-465F-BCAD-E16D4F947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553998"/>
              </p:ext>
            </p:extLst>
          </p:nvPr>
        </p:nvGraphicFramePr>
        <p:xfrm>
          <a:off x="323850" y="5909867"/>
          <a:ext cx="12706346" cy="13627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07542">
                  <a:extLst>
                    <a:ext uri="{9D8B030D-6E8A-4147-A177-3AD203B41FA5}">
                      <a16:colId xmlns:a16="http://schemas.microsoft.com/office/drawing/2014/main" val="3740103398"/>
                    </a:ext>
                  </a:extLst>
                </a:gridCol>
                <a:gridCol w="2975589">
                  <a:extLst>
                    <a:ext uri="{9D8B030D-6E8A-4147-A177-3AD203B41FA5}">
                      <a16:colId xmlns:a16="http://schemas.microsoft.com/office/drawing/2014/main" val="2483651449"/>
                    </a:ext>
                  </a:extLst>
                </a:gridCol>
                <a:gridCol w="3273012">
                  <a:extLst>
                    <a:ext uri="{9D8B030D-6E8A-4147-A177-3AD203B41FA5}">
                      <a16:colId xmlns:a16="http://schemas.microsoft.com/office/drawing/2014/main" val="4220438153"/>
                    </a:ext>
                  </a:extLst>
                </a:gridCol>
                <a:gridCol w="3850203">
                  <a:extLst>
                    <a:ext uri="{9D8B030D-6E8A-4147-A177-3AD203B41FA5}">
                      <a16:colId xmlns:a16="http://schemas.microsoft.com/office/drawing/2014/main" val="1401771640"/>
                    </a:ext>
                  </a:extLst>
                </a:gridCol>
              </a:tblGrid>
              <a:tr h="696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Алгоритм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Минимальн</a:t>
                      </a:r>
                      <a:r>
                        <a:rPr lang="ru-RU" sz="2000" dirty="0" err="1">
                          <a:effectLst/>
                        </a:rPr>
                        <a:t>ое</a:t>
                      </a:r>
                      <a:r>
                        <a:rPr lang="ru-RU" sz="2000" dirty="0">
                          <a:effectLst/>
                        </a:rPr>
                        <a:t> время ( с. 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</a:rPr>
                        <a:t>Максимальн</a:t>
                      </a:r>
                      <a:r>
                        <a:rPr lang="ru-RU" sz="2000" dirty="0" err="1">
                          <a:effectLst/>
                        </a:rPr>
                        <a:t>ое</a:t>
                      </a:r>
                      <a:r>
                        <a:rPr lang="ru-RU" sz="2000" dirty="0">
                          <a:effectLst/>
                        </a:rPr>
                        <a:t> время ( с. 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Среднее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время ( с. )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234472"/>
                  </a:ext>
                </a:extLst>
              </a:tr>
              <a:tr h="293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RRT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0.010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0.172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highlight>
                            <a:srgbClr val="D3D3D3"/>
                          </a:highlight>
                        </a:rPr>
                        <a:t>0.039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134853"/>
                  </a:ext>
                </a:extLst>
              </a:tr>
              <a:tr h="293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A*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0.007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0.010 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</a:rPr>
                        <a:t>0.</a:t>
                      </a:r>
                      <a:r>
                        <a:rPr lang="en-US" sz="2000" dirty="0">
                          <a:effectLst/>
                        </a:rPr>
                        <a:t>009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36776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FDDA581-9782-4C9F-AA57-75EF47DF32AC}"/>
              </a:ext>
            </a:extLst>
          </p:cNvPr>
          <p:cNvSpPr txBox="1"/>
          <p:nvPr/>
        </p:nvSpPr>
        <p:spPr>
          <a:xfrm>
            <a:off x="219073" y="7385572"/>
            <a:ext cx="1291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Исходя из таблицы 6, очевидно, что А* также намного эффективнее в отношении времени, затраченной при </a:t>
            </a:r>
            <a:r>
              <a:rPr lang="ru-RU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планиролвании</a:t>
            </a:r>
            <a:r>
              <a:rPr lang="ru-RU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пути, для данной задачи. С изменением размеров среды результаты могут отличаться. 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758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75820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861DB-66B9-4926-A212-82E8EB22EE2A}"/>
              </a:ext>
            </a:extLst>
          </p:cNvPr>
          <p:cNvSpPr txBox="1"/>
          <p:nvPr/>
        </p:nvSpPr>
        <p:spPr>
          <a:xfrm>
            <a:off x="101600" y="120134"/>
            <a:ext cx="12458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примеры поиска пути и симуляции робота </a:t>
            </a:r>
            <a:endParaRPr lang="ru-RU" sz="4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5EAB13-7510-4A2F-91BE-D0D91559BFE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25" y="1086864"/>
            <a:ext cx="4139883" cy="311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7E1EA3-2E97-45AB-A617-D3F315653F2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424" y="4502763"/>
            <a:ext cx="4139883" cy="311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796895-49D1-419F-BDF6-8AD80FEA4F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25" y="1086864"/>
            <a:ext cx="5562283" cy="311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B6F930-A2DB-451E-94F4-F7BDAA7A224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25" y="4513180"/>
            <a:ext cx="5562283" cy="3115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389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258B6-DB42-4045-8435-2F3BD8521052}"/>
              </a:ext>
            </a:extLst>
          </p:cNvPr>
          <p:cNvSpPr txBox="1"/>
          <p:nvPr/>
        </p:nvSpPr>
        <p:spPr>
          <a:xfrm>
            <a:off x="558800" y="635000"/>
            <a:ext cx="131572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latin typeface="Roboto" panose="02000000000000000000" pitchFamily="2" charset="0"/>
                <a:ea typeface="Roboto" panose="02000000000000000000" pitchFamily="2" charset="0"/>
              </a:rPr>
              <a:t>Заключение</a:t>
            </a:r>
            <a:endParaRPr lang="en-US" sz="4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Основная цель работы – разработка модели робота в симуляторе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Webots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для прохождения оптимального маршрута в помещении с препятствиями.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Ключевые выводы: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Алгоритмы поиска пути: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Проанализированы и реализованы несколько алгоритмов поиска пути. A* выбран благодаря эффективности в статичной среде, показывая лучшие результаты по длине пути и времени планирования.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Реализация и тесты: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Модель робота успешно реализована в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Webots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, демонстрируя автономное передвижение по оптимальному маршруту и избегание препятствий.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Сравнение подходов: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A* обеспечивает более точное и быстрое планирование маршрута в сравнении с RRT в статичной среде. Рассмотрен потенциал генетических алгоритмов и муравьиных колоний для динамичных условий.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Дальнейшие исследования: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Возможны улучшения за счёт гибридных подходов, комбинирующих A* с другими алгоритмами для повышения адаптивности в динамичных средах.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Полученные результаты могут служить основой для дальнейших исследований и развития автономных мобильных роботов.</a:t>
            </a:r>
          </a:p>
        </p:txBody>
      </p:sp>
    </p:spTree>
    <p:extLst>
      <p:ext uri="{BB962C8B-B14F-4D97-AF65-F5344CB8AC3E}">
        <p14:creationId xmlns:p14="http://schemas.microsoft.com/office/powerpoint/2010/main" val="142248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D3718AB-8FBA-0764-C2D4-ECB3A1FB6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25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342817" y="16532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Предмет исследования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342817" y="2133716"/>
            <a:ext cx="4863346" cy="1562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Алгоритмы построения оптимальных маршрутов для мобильных роботов.</a:t>
            </a: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72" y="87736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20872" y="16549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Объект исследования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8420872" y="2133716"/>
            <a:ext cx="46168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ru-RU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Модель робота, реализованная на симуляторе </a:t>
            </a:r>
            <a:r>
              <a:rPr lang="ru-RU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Webots</a:t>
            </a:r>
            <a:r>
              <a:rPr lang="ru-RU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ru-RU" sz="28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538FEAA2-E156-4FD0-937C-D68C6C65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16" y="875700"/>
            <a:ext cx="555427" cy="555427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81F4A3A6-F9F6-49EC-89D5-FDA186CDD251}"/>
              </a:ext>
            </a:extLst>
          </p:cNvPr>
          <p:cNvSpPr/>
          <p:nvPr/>
        </p:nvSpPr>
        <p:spPr>
          <a:xfrm>
            <a:off x="1342816" y="49602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Методы исследования</a:t>
            </a:r>
            <a:endParaRPr lang="en-US" sz="32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33575E9D-5495-48C9-83A2-025844F4FCF6}"/>
              </a:ext>
            </a:extLst>
          </p:cNvPr>
          <p:cNvSpPr/>
          <p:nvPr/>
        </p:nvSpPr>
        <p:spPr>
          <a:xfrm>
            <a:off x="1342816" y="5440625"/>
            <a:ext cx="4863346" cy="1562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Анализ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литературных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источников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;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Программирование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;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Сравнительный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анализ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89B435DD-52A9-4459-B63E-E0177A7C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71" y="4184276"/>
            <a:ext cx="555427" cy="555427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D58BE30B-B987-4A28-A1A3-18187D7A8FE7}"/>
              </a:ext>
            </a:extLst>
          </p:cNvPr>
          <p:cNvSpPr/>
          <p:nvPr/>
        </p:nvSpPr>
        <p:spPr>
          <a:xfrm>
            <a:off x="8420871" y="49618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Используемые программные  </a:t>
            </a:r>
          </a:p>
          <a:p>
            <a:pPr marL="0" indent="0" algn="l">
              <a:lnSpc>
                <a:spcPts val="2734"/>
              </a:lnSpc>
              <a:buNone/>
            </a:pPr>
            <a:r>
              <a:rPr lang="ru-RU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решения</a:t>
            </a:r>
            <a:endParaRPr lang="en-US" sz="3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16264432-9973-4B90-8965-2F2567E8133A}"/>
              </a:ext>
            </a:extLst>
          </p:cNvPr>
          <p:cNvSpPr/>
          <p:nvPr/>
        </p:nvSpPr>
        <p:spPr>
          <a:xfrm>
            <a:off x="8420872" y="5689038"/>
            <a:ext cx="46168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Webots</a:t>
            </a:r>
            <a:r>
              <a:rPr lang="ru-RU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– среда для моделирования роботов;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Python –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язык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программирования</a:t>
            </a:r>
            <a:r>
              <a:rPr lang="en-US" sz="28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ru-RU" sz="2800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C8638256-30DD-4290-BB98-753826E5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15" y="4182609"/>
            <a:ext cx="555427" cy="5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54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-7620" y="3905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3179" y="29991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Обзор существующих </a:t>
            </a: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решений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37697" y="30287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16291" y="3070402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159811" y="3105049"/>
            <a:ext cx="31681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ru-RU" sz="2187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Дейкстры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159811" y="358546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Алгоритм </a:t>
            </a:r>
            <a:r>
              <a:rPr lang="ru-RU" sz="1200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Дейкстры</a:t>
            </a: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– это классический алгоритм</a:t>
            </a:r>
            <a:r>
              <a:rPr lang="en-US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поиска пути, который был разработан </a:t>
            </a:r>
            <a:r>
              <a:rPr lang="ru-RU" sz="1200" i="1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Эдсгером</a:t>
            </a:r>
            <a:r>
              <a:rPr lang="ru-RU" sz="1200" i="1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200" i="1" dirty="0" err="1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Дейкстрой</a:t>
            </a:r>
            <a:r>
              <a:rPr lang="ru-RU" sz="120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в 1959 году</a:t>
            </a:r>
            <a:endParaRPr lang="en-US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201983" y="30287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65099" y="3070402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24097" y="31050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A*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24097" y="358546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 популярный алгоритм поиска пути, часто используемый в областях, таких как искусственный интеллект и компьютерные игры. Алгоритм 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 был предложен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120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Питером Хартом, Нильсом </a:t>
            </a:r>
            <a:r>
              <a:rPr lang="ru-RU" sz="1200" i="1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Нильсоном</a:t>
            </a:r>
            <a:r>
              <a:rPr lang="ru-RU" sz="120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и Бертраном Рафаэлем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en-US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1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1968 году</a:t>
            </a:r>
            <a:r>
              <a:rPr lang="ru-RU" sz="12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4392216" y="466560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553189" y="4707274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114330" y="4741921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D*</a:t>
            </a:r>
            <a:endParaRPr lang="en-US" sz="2187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F7D8D-9038-4631-BB96-579A34969E4A}"/>
              </a:ext>
            </a:extLst>
          </p:cNvPr>
          <p:cNvSpPr txBox="1"/>
          <p:nvPr/>
        </p:nvSpPr>
        <p:spPr>
          <a:xfrm>
            <a:off x="4490798" y="1525190"/>
            <a:ext cx="7942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Планирование пути —</a:t>
            </a:r>
            <a:r>
              <a:rPr lang="ru-RU" dirty="0">
                <a:solidFill>
                  <a:srgbClr val="0D0D0D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одна из </a:t>
            </a:r>
            <a:r>
              <a:rPr lang="ru-RU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ключевых задач робототехники.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Для нахождения оптимального пути было создано множество алгоритмов.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Некоторые из них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62419-D461-4FAA-8083-C0909347E96E}"/>
              </a:ext>
            </a:extLst>
          </p:cNvPr>
          <p:cNvSpPr txBox="1"/>
          <p:nvPr/>
        </p:nvSpPr>
        <p:spPr>
          <a:xfrm>
            <a:off x="5114329" y="5248056"/>
            <a:ext cx="382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Для поиска пути в динамических средах используется алгоритм </a:t>
            </a:r>
            <a:r>
              <a:rPr lang="en-US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D</a:t>
            </a:r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* ( или динамический алгоритм </a:t>
            </a:r>
            <a:r>
              <a:rPr lang="en-US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A</a:t>
            </a:r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*), который позволяет создавать траекторию без столкновений среди движущихся препятствий. </a:t>
            </a:r>
            <a:b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</a:b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hape 11">
            <a:extLst>
              <a:ext uri="{FF2B5EF4-FFF2-40B4-BE49-F238E27FC236}">
                <a16:creationId xmlns:a16="http://schemas.microsoft.com/office/drawing/2014/main" id="{6B4CC463-EA03-4A6E-95C1-3D341465D72E}"/>
              </a:ext>
            </a:extLst>
          </p:cNvPr>
          <p:cNvSpPr/>
          <p:nvPr/>
        </p:nvSpPr>
        <p:spPr>
          <a:xfrm>
            <a:off x="9201984" y="46967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15381BAC-0009-4627-A9A6-08695470BA40}"/>
              </a:ext>
            </a:extLst>
          </p:cNvPr>
          <p:cNvSpPr/>
          <p:nvPr/>
        </p:nvSpPr>
        <p:spPr>
          <a:xfrm>
            <a:off x="9362957" y="4738440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24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552149BB-CD91-45FF-B8C4-771B09F7A0F3}"/>
              </a:ext>
            </a:extLst>
          </p:cNvPr>
          <p:cNvSpPr/>
          <p:nvPr/>
        </p:nvSpPr>
        <p:spPr>
          <a:xfrm>
            <a:off x="9924098" y="4773087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RRT</a:t>
            </a:r>
            <a:endParaRPr lang="en-US" sz="218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AB2414-C13C-4087-9F81-F1F7DB29D967}"/>
              </a:ext>
            </a:extLst>
          </p:cNvPr>
          <p:cNvSpPr txBox="1"/>
          <p:nvPr/>
        </p:nvSpPr>
        <p:spPr>
          <a:xfrm>
            <a:off x="9924097" y="5279222"/>
            <a:ext cx="38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Алгоритм нахождения около-оптимального пути, основанный на структуре дерева.</a:t>
            </a:r>
          </a:p>
        </p:txBody>
      </p:sp>
      <p:sp>
        <p:nvSpPr>
          <p:cNvPr id="25" name="Shape 11">
            <a:extLst>
              <a:ext uri="{FF2B5EF4-FFF2-40B4-BE49-F238E27FC236}">
                <a16:creationId xmlns:a16="http://schemas.microsoft.com/office/drawing/2014/main" id="{AF010CD1-9BE0-4317-9463-C56BE8A2B055}"/>
              </a:ext>
            </a:extLst>
          </p:cNvPr>
          <p:cNvSpPr/>
          <p:nvPr/>
        </p:nvSpPr>
        <p:spPr>
          <a:xfrm>
            <a:off x="4384596" y="62053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A49D4DD3-850C-4DAC-864C-7D6069F01A44}"/>
              </a:ext>
            </a:extLst>
          </p:cNvPr>
          <p:cNvSpPr/>
          <p:nvPr/>
        </p:nvSpPr>
        <p:spPr>
          <a:xfrm>
            <a:off x="5106710" y="6281638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Генетический алгоритм</a:t>
            </a:r>
            <a:endParaRPr lang="en-US" sz="218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130EF4-F3D9-4815-A17E-B570D8AEF166}"/>
              </a:ext>
            </a:extLst>
          </p:cNvPr>
          <p:cNvSpPr txBox="1"/>
          <p:nvPr/>
        </p:nvSpPr>
        <p:spPr>
          <a:xfrm>
            <a:off x="5106709" y="6787773"/>
            <a:ext cx="38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0D0D0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Алгоритм, вдохновлённый теорией Дарвина о естественном отборе.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Shape 11">
            <a:extLst>
              <a:ext uri="{FF2B5EF4-FFF2-40B4-BE49-F238E27FC236}">
                <a16:creationId xmlns:a16="http://schemas.microsoft.com/office/drawing/2014/main" id="{5A75D67A-183C-4C95-B865-859184297A3F}"/>
              </a:ext>
            </a:extLst>
          </p:cNvPr>
          <p:cNvSpPr/>
          <p:nvPr/>
        </p:nvSpPr>
        <p:spPr>
          <a:xfrm>
            <a:off x="9194364" y="619777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9" name="Text 13">
            <a:extLst>
              <a:ext uri="{FF2B5EF4-FFF2-40B4-BE49-F238E27FC236}">
                <a16:creationId xmlns:a16="http://schemas.microsoft.com/office/drawing/2014/main" id="{705B23AB-86ED-47EC-BE10-F418A0E7D568}"/>
              </a:ext>
            </a:extLst>
          </p:cNvPr>
          <p:cNvSpPr/>
          <p:nvPr/>
        </p:nvSpPr>
        <p:spPr>
          <a:xfrm>
            <a:off x="9916478" y="6274098"/>
            <a:ext cx="3395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 </a:t>
            </a: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ACO</a:t>
            </a:r>
            <a:endParaRPr lang="en-US" sz="2187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56BCD-8572-4AAE-B86B-8019C85A97B9}"/>
              </a:ext>
            </a:extLst>
          </p:cNvPr>
          <p:cNvSpPr txBox="1"/>
          <p:nvPr/>
        </p:nvSpPr>
        <p:spPr>
          <a:xfrm>
            <a:off x="9916477" y="6780233"/>
            <a:ext cx="382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Алгоритм нахождения оптимального пути путём моделирования поведения муравьёв. </a:t>
            </a:r>
            <a:b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ACO –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оптимизация колонии муравьёв )</a:t>
            </a:r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18DB9F7D-0DFC-4069-A01F-E0A3CBDF97F5}"/>
              </a:ext>
            </a:extLst>
          </p:cNvPr>
          <p:cNvSpPr/>
          <p:nvPr/>
        </p:nvSpPr>
        <p:spPr>
          <a:xfrm>
            <a:off x="4553189" y="6220360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624" dirty="0"/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94781BE2-1B36-4BC1-A7FB-C811683D8FF3}"/>
              </a:ext>
            </a:extLst>
          </p:cNvPr>
          <p:cNvSpPr/>
          <p:nvPr/>
        </p:nvSpPr>
        <p:spPr>
          <a:xfrm>
            <a:off x="9365099" y="6223626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</a:t>
            </a:r>
            <a:endParaRPr lang="en-US" sz="262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3633822" y="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Дейкстры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86789" y="1025428"/>
            <a:ext cx="985682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Алгоритм Дейкстры - классический алгоритм нахождения кратчайшего пути в графах с неотрицательными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весами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.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Используется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как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основа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для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многих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других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алгоритмов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маршрутизации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и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планирования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пути</a:t>
            </a: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.</a:t>
            </a:r>
            <a:endParaRPr lang="en-US" sz="1750" dirty="0">
              <a:solidFill>
                <a:srgbClr val="3C393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	</a:t>
            </a:r>
            <a:r>
              <a:rPr lang="ru-RU" sz="1750" dirty="0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Пример поиска пути в графе алгоритмом </a:t>
            </a:r>
            <a:r>
              <a:rPr lang="ru-RU" sz="1750" dirty="0" err="1">
                <a:solidFill>
                  <a:srgbClr val="3C393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дейкстры</a:t>
            </a:r>
            <a:endParaRPr lang="en-US" sz="17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ECF65A-EBFC-4EC6-9EAF-73DDECDA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626" y="2528495"/>
            <a:ext cx="7962900" cy="52642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EA5153-FB45-4331-9CCB-628F3E2A3AF4}"/>
              </a:ext>
            </a:extLst>
          </p:cNvPr>
          <p:cNvSpPr txBox="1"/>
          <p:nvPr/>
        </p:nvSpPr>
        <p:spPr>
          <a:xfrm>
            <a:off x="281353" y="3233854"/>
            <a:ext cx="3225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Плюсы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Прост в понимании и реализации.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Эффективен на небольших графах с неотрицательными весами рёбер.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402432-DA0C-418F-BF65-BFCE0BEC1A54}"/>
              </a:ext>
            </a:extLst>
          </p:cNvPr>
          <p:cNvSpPr txBox="1"/>
          <p:nvPr/>
        </p:nvSpPr>
        <p:spPr>
          <a:xfrm>
            <a:off x="11063236" y="3195172"/>
            <a:ext cx="32255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Минусы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Не работает с отрицательными весами рёбер.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Может быть неэффективен на больших графах из-за квадратичной сложности.</a:t>
            </a:r>
          </a:p>
          <a:p>
            <a:endParaRPr lang="ru-RU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A85AB9C6-D885-4ECF-B2FB-0E72A19B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13" y="3213451"/>
            <a:ext cx="555427" cy="555427"/>
          </a:xfrm>
          <a:prstGeom prst="rect">
            <a:avLst/>
          </a:prstGeom>
        </p:spPr>
      </p:pic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87482479-CF34-4C92-92F6-E0A27C86C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236" y="3188247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C30B85-6986-4F05-B148-813FDBE00B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58290"/>
            <a:ext cx="8458200" cy="51130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ru-RU" sz="3600" dirty="0" err="1">
                <a:latin typeface="Raleway" pitchFamily="2" charset="-52"/>
              </a:rPr>
              <a:t>Дейкстры</a:t>
            </a:r>
            <a:endParaRPr lang="ru-RU" sz="3600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490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2"/>
              <p:cNvSpPr/>
              <p:nvPr/>
            </p:nvSpPr>
            <p:spPr>
              <a:xfrm>
                <a:off x="2054209" y="29836"/>
                <a:ext cx="10521860" cy="1388745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buNone/>
                </a:pPr>
                <a:r>
                  <a:rPr lang="ru-RU" sz="4374" dirty="0">
                    <a:solidFill>
                      <a:srgbClr val="1B1B27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				</a:t>
                </a:r>
                <a:r>
                  <a:rPr lang="en-US" sz="4374" dirty="0" err="1">
                    <a:solidFill>
                      <a:srgbClr val="1B1B27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Алгоритм</a:t>
                </a:r>
                <a:r>
                  <a:rPr lang="en-US" sz="4374" dirty="0">
                    <a:solidFill>
                      <a:srgbClr val="1B1B27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 A*</a:t>
                </a:r>
              </a:p>
              <a:p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Алгоритм поиска пути с использованием эвристики.</a:t>
                </a:r>
                <a:endParaRPr lang="en-US" sz="1800" dirty="0">
                  <a:solidFill>
                    <a:srgbClr val="0D0D0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ru-RU" sz="1800" dirty="0">
                  <a:solidFill>
                    <a:srgbClr val="0D0D0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/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Segoe UI" panose="020B0502040204020203" pitchFamily="34" charset="0"/>
                  </a:rPr>
                  <a:t>Алгоритм А* работает на основе оценки стоимости пути до цели, которая вычисляется как сумма двух компонент:</a:t>
                </a:r>
                <a:b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Segoe UI" panose="020B0502040204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d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d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ru-RU" sz="1800" i="1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egoe UI" panose="020B0502040204020203" pitchFamily="34" charset="0"/>
                        </a:rPr>
                        <m:t>h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rgbClr val="0D0D0D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 - </a:t>
                </a:r>
                <a:r>
                  <a:rPr lang="ru-RU" sz="180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известная стоимость пути от начальной вершины до текущей.</a:t>
                </a:r>
                <a:br>
                  <a:rPr lang="ru-RU" sz="180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h</m:t>
                    </m:r>
                    <m:d>
                      <m:dPr>
                        <m:ctrlP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800" dirty="0"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 - </a:t>
                </a:r>
                <a:r>
                  <a:rPr lang="ru-RU" sz="180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  <a:t>эвристическая оценка стоимости пути от текущей вершины до цели.</a:t>
                </a:r>
                <a:br>
                  <a:rPr lang="ru-RU" sz="180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Calibri" panose="020F0502020204030204" pitchFamily="34" charset="0"/>
                  </a:rPr>
                </a:br>
                <a:endParaRPr lang="en-US" dirty="0">
                  <a:solidFill>
                    <a:srgbClr val="333333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endParaRPr lang="en-US" sz="1800" dirty="0">
                  <a:solidFill>
                    <a:srgbClr val="333333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endParaRPr lang="ru-RU" sz="18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4374" dirty="0"/>
              </a:p>
            </p:txBody>
          </p:sp>
        </mc:Choice>
        <mc:Fallback xmlns="">
          <p:sp>
            <p:nvSpPr>
              <p:cNvPr id="4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209" y="29836"/>
                <a:ext cx="10521860" cy="1388745"/>
              </a:xfrm>
              <a:prstGeom prst="rect">
                <a:avLst/>
              </a:prstGeom>
              <a:blipFill>
                <a:blip r:embed="rId3"/>
                <a:stretch>
                  <a:fillRect l="-521" t="-8772" b="-100000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E79B83C7-0AD9-4F1F-B8FD-305CA42FA0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206481"/>
                  </p:ext>
                </p:extLst>
              </p:nvPr>
            </p:nvGraphicFramePr>
            <p:xfrm>
              <a:off x="3601501" y="4789119"/>
              <a:ext cx="7427277" cy="29448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9311">
                      <a:extLst>
                        <a:ext uri="{9D8B030D-6E8A-4147-A177-3AD203B41FA5}">
                          <a16:colId xmlns:a16="http://schemas.microsoft.com/office/drawing/2014/main" val="2011768267"/>
                        </a:ext>
                      </a:extLst>
                    </a:gridCol>
                    <a:gridCol w="4737966">
                      <a:extLst>
                        <a:ext uri="{9D8B030D-6E8A-4147-A177-3AD203B41FA5}">
                          <a16:colId xmlns:a16="http://schemas.microsoft.com/office/drawing/2014/main" val="1802647733"/>
                        </a:ext>
                      </a:extLst>
                    </a:gridCol>
                  </a:tblGrid>
                  <a:tr h="6749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Функция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Уравнение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extLst>
                      <a:ext uri="{0D108BD9-81ED-4DB2-BD59-A6C34878D82A}">
                        <a16:rowId xmlns:a16="http://schemas.microsoft.com/office/drawing/2014/main" val="4142458393"/>
                      </a:ext>
                    </a:extLst>
                  </a:tr>
                  <a:tr h="8894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Евклидово</a:t>
                          </a: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596947777"/>
                      </a:ext>
                    </a:extLst>
                  </a:tr>
                  <a:tr h="8029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Манхэттенское 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485247044"/>
                      </a:ext>
                    </a:extLst>
                  </a:tr>
                  <a:tr h="5774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октильное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max|𝑥1−𝑥2|+|𝑦1−𝑦2|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2778347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E79B83C7-0AD9-4F1F-B8FD-305CA42FA0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206481"/>
                  </p:ext>
                </p:extLst>
              </p:nvPr>
            </p:nvGraphicFramePr>
            <p:xfrm>
              <a:off x="3601501" y="4789119"/>
              <a:ext cx="7427277" cy="29448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9311">
                      <a:extLst>
                        <a:ext uri="{9D8B030D-6E8A-4147-A177-3AD203B41FA5}">
                          <a16:colId xmlns:a16="http://schemas.microsoft.com/office/drawing/2014/main" val="2011768267"/>
                        </a:ext>
                      </a:extLst>
                    </a:gridCol>
                    <a:gridCol w="4737966">
                      <a:extLst>
                        <a:ext uri="{9D8B030D-6E8A-4147-A177-3AD203B41FA5}">
                          <a16:colId xmlns:a16="http://schemas.microsoft.com/office/drawing/2014/main" val="1802647733"/>
                        </a:ext>
                      </a:extLst>
                    </a:gridCol>
                  </a:tblGrid>
                  <a:tr h="6749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Функция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Уравнение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95250" marB="47625" anchor="ctr"/>
                    </a:tc>
                    <a:extLst>
                      <a:ext uri="{0D108BD9-81ED-4DB2-BD59-A6C34878D82A}">
                        <a16:rowId xmlns:a16="http://schemas.microsoft.com/office/drawing/2014/main" val="4142458393"/>
                      </a:ext>
                    </a:extLst>
                  </a:tr>
                  <a:tr h="8894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Евклидово</a:t>
                          </a: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675" marR="66675" marT="47625" marB="47625" anchor="ctr">
                        <a:blipFill>
                          <a:blip r:embed="rId4"/>
                          <a:stretch>
                            <a:fillRect l="-56941" t="-76712" r="-514" b="-15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6947777"/>
                      </a:ext>
                    </a:extLst>
                  </a:tr>
                  <a:tr h="8029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Манхэттенское 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675" marR="66675" marT="47625" marB="47625" anchor="ctr">
                        <a:blipFill>
                          <a:blip r:embed="rId4"/>
                          <a:stretch>
                            <a:fillRect l="-56941" t="-195455" r="-514" b="-73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247044"/>
                      </a:ext>
                    </a:extLst>
                  </a:tr>
                  <a:tr h="5774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октильное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расстояние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max|𝑥1−𝑥2|+|𝑦1−𝑦2|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27783472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3DFDEF7-A9F6-4456-ADD5-C8E113423CBE}"/>
              </a:ext>
            </a:extLst>
          </p:cNvPr>
          <p:cNvSpPr txBox="1"/>
          <p:nvPr/>
        </p:nvSpPr>
        <p:spPr>
          <a:xfrm>
            <a:off x="4889439" y="4251554"/>
            <a:ext cx="485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aleway" pitchFamily="2" charset="-52"/>
              </a:rPr>
              <a:t>Примеры часто используемых эвристик.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EAA252-F6E8-4373-8D7C-EA85A6ADABF2}"/>
              </a:ext>
            </a:extLst>
          </p:cNvPr>
          <p:cNvSpPr txBox="1"/>
          <p:nvPr/>
        </p:nvSpPr>
        <p:spPr>
          <a:xfrm>
            <a:off x="375980" y="4092988"/>
            <a:ext cx="322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Плюсы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Комбинирует жадный и эвристический подходы для более эффективного поиска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Эффективен при правильном выборе эвристической функции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15B4BA-7BC5-4C43-B163-DF68F3264270}"/>
              </a:ext>
            </a:extLst>
          </p:cNvPr>
          <p:cNvSpPr txBox="1"/>
          <p:nvPr/>
        </p:nvSpPr>
        <p:spPr>
          <a:xfrm>
            <a:off x="11218153" y="4139880"/>
            <a:ext cx="32255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Минусы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Требует хорошо продуманной эвристической функции для достижения оптимальности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Может не давать точного результата в некоторых случаях из-за эвристики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b="0" i="0" dirty="0">
              <a:solidFill>
                <a:srgbClr val="0D0D0D"/>
              </a:solidFill>
              <a:effectLst/>
              <a:latin typeface="ui-sans-serif"/>
            </a:endParaRPr>
          </a:p>
          <a:p>
            <a:endParaRPr lang="ru-RU" dirty="0"/>
          </a:p>
        </p:txBody>
      </p:sp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ACBD0BAD-0EDA-46F4-9DA7-EB14CA36E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4065459"/>
            <a:ext cx="555427" cy="555427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4824E937-0278-486D-B544-6F1BEF497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8153" y="4092988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58DA1-39C0-4DBF-ABFF-73B2F257803D}"/>
              </a:ext>
            </a:extLst>
          </p:cNvPr>
          <p:cNvSpPr txBox="1"/>
          <p:nvPr/>
        </p:nvSpPr>
        <p:spPr>
          <a:xfrm>
            <a:off x="0" y="-34915"/>
            <a:ext cx="1035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aleway" pitchFamily="2" charset="-52"/>
              </a:rPr>
              <a:t>Визуализация работы алгоритма </a:t>
            </a:r>
            <a:r>
              <a:rPr lang="en-US" sz="3600" dirty="0">
                <a:latin typeface="Raleway" pitchFamily="2" charset="-52"/>
              </a:rPr>
              <a:t>A*</a:t>
            </a:r>
            <a:endParaRPr lang="ru-RU" sz="3600" dirty="0">
              <a:latin typeface="Raleway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54FE82-9EF0-4101-B9C5-D42FA3376B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58290"/>
            <a:ext cx="8458200" cy="5210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67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12145" y="309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013500" y="-609853"/>
            <a:ext cx="486503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			</a:t>
            </a: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Алгоритм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D*</a:t>
            </a:r>
            <a:endParaRPr lang="en-US" sz="437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3"/>
              <p:cNvSpPr/>
              <p:nvPr/>
            </p:nvSpPr>
            <p:spPr>
              <a:xfrm>
                <a:off x="869182" y="778892"/>
                <a:ext cx="12892035" cy="1777008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2799"/>
                  </a:lnSpc>
                  <a:buNone/>
                </a:pP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Алгоритм D* - это усовершенствованная версия алгоритма A*, предназначенная для динамической перепланировки маршрута в меняющейся среде. Он эффективно находит оптимальный путь в реальном времени, даже если препятствия появляются или перемещаются во время </a:t>
                </a:r>
                <a:r>
                  <a:rPr lang="en-US" sz="1750" dirty="0" err="1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движения</a:t>
                </a: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.</a:t>
                </a:r>
                <a:endParaRPr lang="ru-RU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</a:endParaRPr>
              </a:p>
              <a:p>
                <a:pPr marL="0" indent="0">
                  <a:lnSpc>
                    <a:spcPts val="2799"/>
                  </a:lnSpc>
                  <a:buNone/>
                </a:pP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3C3939"/>
                    </a:solidFill>
                    <a:effectLst/>
                    <a:latin typeface="Roboto" pitchFamily="34" charset="0"/>
                    <a:ea typeface="Roboto" pitchFamily="34" charset="-122"/>
                  </a:rPr>
                  <a:t>Алгоритм работает на основе следующих оценок.</a:t>
                </a:r>
                <a:endParaRPr kumimoji="0" lang="ru-RU" altLang="ru-RU" sz="17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kumimoji="0" lang="en-US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sans-serif"/>
                  </a:rPr>
                  <a:t> - </a:t>
                </a: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известная стоимость кратчайшего пути от начальной точки до узла n.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ru-RU" sz="1750" b="1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monospace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𝒓𝒉𝒔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0" lang="ru-RU" altLang="ru-RU" sz="175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sans-serif"/>
                  </a:rPr>
                  <a:t> - </a:t>
                </a: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наименьшая стоимость пути до узла </a:t>
                </a:r>
                <a14:m>
                  <m:oMath xmlns:m="http://schemas.openxmlformats.org/officeDocument/2006/math">
                    <m:r>
                      <a:rPr kumimoji="0" lang="ru-RU" altLang="ru-RU" sz="175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с учетом одного шага вперед</a:t>
                </a:r>
                <a:r>
                  <a:rPr kumimoji="0" lang="ru-RU" altLang="ru-RU" sz="1750" b="0" i="0" u="none" strike="noStrike" cap="none" normalizeH="0" baseline="0" dirty="0">
                    <a:ln>
                      <a:noFill/>
                    </a:ln>
                    <a:solidFill>
                      <a:srgbClr val="0D0D0D"/>
                    </a:solidFill>
                    <a:effectLst/>
                    <a:latin typeface="ui-sans-serif"/>
                  </a:rPr>
                  <a:t>.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1750" b="1" i="1" dirty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𝒓𝒉𝒔</m:t>
                      </m:r>
                      <m:d>
                        <m:dPr>
                          <m:ctrlP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ru-RU" sz="1750" b="1" i="1" dirty="0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ru-RU" sz="1750" b="1" i="1" dirty="0" smtClean="0">
                                  <a:solidFill>
                                    <a:srgbClr val="0D0D0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𝒑𝒓𝒆𝒅</m:t>
                              </m:r>
                              <m:d>
                                <m:dPr>
                                  <m:ctrlP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ru-RU" sz="1750" b="1" i="1" dirty="0" smtClean="0">
                                      <a:solidFill>
                                        <a:srgbClr val="0D0D0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ru-RU" sz="1750" b="1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ru-RU" sz="1750" b="1" i="1" dirty="0">
                  <a:solidFill>
                    <a:srgbClr val="0D0D0D"/>
                  </a:solidFill>
                  <a:latin typeface="Cambria Math" panose="02040503050406030204" pitchFamily="18" charset="0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𝒑𝒓𝒆𝒅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– 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узлы, с которых можно перейти на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– стоимость перехода с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 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на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ui-sans-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. </a:t>
                </a:r>
                <a:endParaRPr kumimoji="0" lang="en-US" altLang="ru-RU" sz="1750" b="0" i="0" u="none" strike="noStrike" cap="none" normalizeH="0" baseline="0" dirty="0">
                  <a:ln>
                    <a:noFill/>
                  </a:ln>
                  <a:solidFill>
                    <a:srgbClr val="0D0D0D"/>
                  </a:solidFill>
                  <a:effectLst/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𝒎𝒊𝒏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altLang="ru-RU" sz="1750" b="1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𝒓𝒉𝒔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)) +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),  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ru-RU" sz="1750" b="1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ui-sans-serif"/>
                  </a:rPr>
                  <a:t>- </a:t>
                </a:r>
                <a:r>
                  <a:rPr lang="ru-RU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эвристическая функция, оценивающая расстояние от начальной точки до узла </a:t>
                </a:r>
                <a14:m>
                  <m:oMath xmlns:m="http://schemas.openxmlformats.org/officeDocument/2006/math">
                    <m:r>
                      <a:rPr lang="en-US" altLang="ru-RU" sz="175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ru-RU" sz="1750" dirty="0">
                    <a:solidFill>
                      <a:srgbClr val="0D0D0D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. 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kumimoji="0" lang="en-US" altLang="ru-RU" b="0" i="0" u="none" strike="noStrike" cap="none" normalizeH="0" baseline="0" dirty="0">
                  <a:ln>
                    <a:noFill/>
                  </a:ln>
                  <a:solidFill>
                    <a:srgbClr val="0D0D0D"/>
                  </a:solidFill>
                  <a:effectLst/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ru-RU" dirty="0">
                  <a:solidFill>
                    <a:srgbClr val="0D0D0D"/>
                  </a:solidFill>
                  <a:latin typeface="ui-sans-serif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kumimoji="0" lang="ru-RU" altLang="ru-RU" b="0" i="0" u="none" strike="noStrike" cap="none" normalizeH="0" baseline="0" dirty="0">
                  <a:ln>
                    <a:noFill/>
                  </a:ln>
                  <a:solidFill>
                    <a:srgbClr val="0D0D0D"/>
                  </a:solidFill>
                  <a:effectLst/>
                  <a:latin typeface="ui-sans-serif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altLang="ru-RU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indent="0">
                  <a:lnSpc>
                    <a:spcPts val="2799"/>
                  </a:lnSpc>
                  <a:buNone/>
                </a:pP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</a:rPr>
                  <a:t>	</a:t>
                </a:r>
                <a:endParaRPr lang="ru-RU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</a:endParaRPr>
              </a:p>
            </p:txBody>
          </p:sp>
        </mc:Choice>
        <mc:Fallback xmlns="">
          <p:sp>
            <p:nvSpPr>
              <p:cNvPr id="6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82" y="778892"/>
                <a:ext cx="12892035" cy="1777008"/>
              </a:xfrm>
              <a:prstGeom prst="rect">
                <a:avLst/>
              </a:prstGeom>
              <a:blipFill>
                <a:blip r:embed="rId3"/>
                <a:stretch>
                  <a:fillRect l="-331" b="-82131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3">
            <a:extLst>
              <a:ext uri="{FF2B5EF4-FFF2-40B4-BE49-F238E27FC236}">
                <a16:creationId xmlns:a16="http://schemas.microsoft.com/office/drawing/2014/main" id="{1227ECC8-FE83-4094-AEA2-4F22AF4F5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58687"/>
            <a:ext cx="65" cy="5173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0FEC3F0A-F04B-4D7B-B56C-B784B465E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58687"/>
            <a:ext cx="65" cy="5173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E8BF5-5F58-454B-AD46-3DB410705609}"/>
              </a:ext>
            </a:extLst>
          </p:cNvPr>
          <p:cNvSpPr txBox="1"/>
          <p:nvPr/>
        </p:nvSpPr>
        <p:spPr>
          <a:xfrm>
            <a:off x="375980" y="4660886"/>
            <a:ext cx="322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Плюсы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D0D0D"/>
                </a:solidFill>
                <a:effectLst/>
                <a:latin typeface="ui-sans-serif"/>
              </a:rPr>
              <a:t>D* обладает способностью адаптироваться к изменениям в среде, что позволяет планировать путь в динамически изменяющихся средах.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24C99C-892E-4A56-B987-630432B33F68}"/>
              </a:ext>
            </a:extLst>
          </p:cNvPr>
          <p:cNvSpPr txBox="1"/>
          <p:nvPr/>
        </p:nvSpPr>
        <p:spPr>
          <a:xfrm>
            <a:off x="11218153" y="4660886"/>
            <a:ext cx="3225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Минусы алгоритма</a:t>
            </a:r>
          </a:p>
          <a:p>
            <a:endParaRPr lang="ru-R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0D0D0D"/>
                </a:solidFill>
                <a:effectLst/>
                <a:latin typeface="ui-sans-serif"/>
              </a:rPr>
              <a:t>Сложность реализации</a:t>
            </a:r>
            <a:r>
              <a:rPr lang="en-US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i="0" dirty="0">
              <a:solidFill>
                <a:srgbClr val="0D0D0D"/>
              </a:solidFill>
              <a:effectLst/>
              <a:latin typeface="ui-sans-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0D0D0D"/>
                </a:solidFill>
                <a:effectLst/>
                <a:latin typeface="ui-sans-serif"/>
              </a:rPr>
              <a:t>Вычислительная сложность</a:t>
            </a:r>
            <a:r>
              <a:rPr lang="en-US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ru-RU" dirty="0"/>
          </a:p>
        </p:txBody>
      </p:sp>
      <p:pic>
        <p:nvPicPr>
          <p:cNvPr id="24" name="Рисунок 23" descr="Расширение в процессе. Финишный узел (жёлтый) находится в середине верхнего ряда точек, начальный узел находится в середине нижнего ряда. Красный указывает на препятствие; чёрный/синий обозначает расширенные узлы (яркость обозначает стоимость). Зелёным обозначены узлы, которые расширяются.">
            <a:extLst>
              <a:ext uri="{FF2B5EF4-FFF2-40B4-BE49-F238E27FC236}">
                <a16:creationId xmlns:a16="http://schemas.microsoft.com/office/drawing/2014/main" id="{8B699D1A-B8C4-4987-91B2-CB528BDE71C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00" y="4692724"/>
            <a:ext cx="2432515" cy="19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Рисунок 24" descr="Расширение завершено. Путь указан голубым цветом.">
            <a:extLst>
              <a:ext uri="{FF2B5EF4-FFF2-40B4-BE49-F238E27FC236}">
                <a16:creationId xmlns:a16="http://schemas.microsoft.com/office/drawing/2014/main" id="{80AC0FDF-D4DB-46E7-B811-475A1278959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641" y="4692723"/>
            <a:ext cx="2415718" cy="19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99BC2E86-3E20-4525-B894-B452416D1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23" y="4660886"/>
            <a:ext cx="555427" cy="555427"/>
          </a:xfrm>
          <a:prstGeom prst="rect">
            <a:avLst/>
          </a:prstGeom>
        </p:spPr>
      </p:pic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BB2D11B8-E20F-473C-8B49-D0671B74F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6098" y="4657790"/>
            <a:ext cx="555427" cy="5554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1830</Words>
  <Application>Microsoft Office PowerPoint</Application>
  <PresentationFormat>Произвольный</PresentationFormat>
  <Paragraphs>303</Paragraphs>
  <Slides>28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Raleway</vt:lpstr>
      <vt:lpstr>Roboto</vt:lpstr>
      <vt:lpstr>Symbol</vt:lpstr>
      <vt:lpstr>ui-monospace</vt:lpstr>
      <vt:lpstr>ui-sans-serif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Khroyan Georgi</cp:lastModifiedBy>
  <cp:revision>99</cp:revision>
  <dcterms:created xsi:type="dcterms:W3CDTF">2024-05-28T12:45:45Z</dcterms:created>
  <dcterms:modified xsi:type="dcterms:W3CDTF">2024-08-13T14:10:58Z</dcterms:modified>
</cp:coreProperties>
</file>